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 Id="rId4" Type="http://schemas.openxmlformats.org/officeDocument/2006/relationships/hyperlink" Target="https://github.com/sec-princess/Seagl-20181109" TargetMode="External"/><Relationship Id="rId5" Type="http://schemas.openxmlformats.org/officeDocument/2006/relationships/hyperlink" Target="https://snyk.io" TargetMode="External"/><Relationship Id="rId6" Type="http://schemas.openxmlformats.org/officeDocument/2006/relationships/hyperlink" Target="https://nvd.nist.gov/vuln/full-listing" TargetMode="External"/><Relationship Id="rId7" Type="http://schemas.openxmlformats.org/officeDocument/2006/relationships/hyperlink" Target="https://www.cvedetails.com/"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only by examining the components in detail will you know what is inside your projects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take a closer look at everything with a some amount of scrutiny you will lower the projects overall risk exposure.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a:p>
            <a:pPr/>
          </a:p>
          <a:p>
            <a:pPr/>
            <a:r>
              <a:t>Archived code is dead code... Don't use it. No one is looking at it or fixing issues..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Don't hide away from bringing these issues forward, finding these things out after the fact is far worse than making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a:t>
            </a:r>
          </a:p>
          <a:p>
            <a:pPr/>
          </a:p>
          <a:p>
            <a:pPr/>
            <a:r>
              <a:t>Today teams are beginning to be more proactive instead of reactive so hopefully the security team is brought in early during architecture discussions.</a:t>
            </a:r>
          </a:p>
          <a:p>
            <a:pPr/>
          </a:p>
          <a:p>
            <a:pPr/>
            <a:r>
              <a:t>I hope this presentation enables you to be more proactive.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a:p>
            <a:pPr/>
          </a:p>
          <a:p>
            <a:pPr/>
            <a:r>
              <a:t>Good packages do not guarantee good dependencies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a:p>
            <a:pPr/>
          </a:p>
          <a:p>
            <a:pPr/>
            <a:r>
              <a:t>Take a look (Are there red Flags?) Really Read it</a:t>
            </a:r>
          </a:p>
          <a:p>
            <a:pPr/>
            <a:r>
              <a:t>Check for the number of contributors &amp; activity </a:t>
            </a:r>
          </a:p>
          <a:p>
            <a:pPr/>
            <a:r>
              <a:t>Does the project handle security issues</a:t>
            </a:r>
          </a:p>
          <a:p>
            <a:pPr/>
            <a:r>
              <a:t>Look for a test suite (make sure it does something)</a:t>
            </a:r>
          </a:p>
          <a:p>
            <a:pPr/>
            <a:r>
              <a:t>Be aware Trust nothing</a:t>
            </a:r>
          </a:p>
          <a:p>
            <a:pPr/>
          </a:p>
          <a:p>
            <a:pPr/>
            <a:r>
              <a:t>Assumptions and poorly vetted software choices are common. By taking a little bit of time up front you can minimize the risk of using poorly managed open source.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Resources:</a:t>
            </a:r>
          </a:p>
          <a:p>
            <a:pPr/>
          </a:p>
          <a:p>
            <a:pPr/>
            <a:r>
              <a:rPr u="sng">
                <a:solidFill>
                  <a:schemeClr val="accent1"/>
                </a:solidFill>
                <a:hlinkClick r:id="rId4" invalidUrl="" action="" tgtFrame="" tooltip="" history="1" highlightClick="0" endSnd="0"/>
              </a:rPr>
              <a:t>https://github.com/sec-princess/Seagl-20181109</a:t>
            </a:r>
          </a:p>
          <a:p>
            <a:pPr/>
            <a:r>
              <a:rPr u="sng">
                <a:solidFill>
                  <a:schemeClr val="accent1"/>
                </a:solidFill>
                <a:hlinkClick r:id="rId5" invalidUrl="" action="" tgtFrame="" tooltip="" history="1" highlightClick="0" endSnd="0"/>
              </a:rPr>
              <a:t>https://snyk.io</a:t>
            </a:r>
          </a:p>
          <a:p>
            <a:pPr/>
            <a:r>
              <a:rPr u="sng">
                <a:solidFill>
                  <a:schemeClr val="accent1"/>
                </a:solidFill>
                <a:hlinkClick r:id="rId6" invalidUrl="" action="" tgtFrame="" tooltip="" history="1" highlightClick="0" endSnd="0"/>
              </a:rPr>
              <a:t>https://nvd.nist.gov/vuln/full-listing</a:t>
            </a:r>
          </a:p>
          <a:p>
            <a:pPr/>
            <a:r>
              <a:rPr u="sng">
                <a:solidFill>
                  <a:schemeClr val="accent1"/>
                </a:solidFill>
                <a:hlinkClick r:id="rId7" invalidUrl="" action="" tgtFrame="" tooltip="" history="1" highlightClick="0" endSnd="0"/>
              </a:rPr>
              <a:t>https://www.cvedetails.com/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This is so important I moved it to the beginning of the presentation just to make sure we get to talk about it first..</a:t>
            </a:r>
          </a:p>
          <a:p>
            <a:pPr/>
          </a:p>
          <a:p>
            <a:pPr/>
            <a:r>
              <a:t>Using this grading card won't guarantee that the team has made a good choice, but it will certainly lower the risk associated with the choices a project team may make.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mailto:sec-princess@unroutable.me" TargetMode="External"/><Relationship Id="rId4" Type="http://schemas.openxmlformats.org/officeDocument/2006/relationships/hyperlink" Target="https://github.com/sec-princess/Seagl-20181109" TargetMode="External"/><Relationship Id="rId5"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67" name="Subtitle 2"/>
          <p:cNvSpPr txBox="1"/>
          <p:nvPr>
            <p:ph type="subTitle" sz="half" idx="1"/>
          </p:nvPr>
        </p:nvSpPr>
        <p:spPr>
          <a:xfrm>
            <a:off x="406400" y="2014712"/>
            <a:ext cx="12192000" cy="4055888"/>
          </a:xfrm>
          <a:prstGeom prst="rect">
            <a:avLst/>
          </a:prstGeom>
        </p:spPr>
        <p:txBody>
          <a:bodyPr/>
          <a:lstStyle/>
          <a:p>
            <a:pPr/>
            <a:r>
              <a:t>Seagl 11/09/2018</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08"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2"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213" name="Content Placeholder 3"/>
          <p:cNvSpPr txBox="1"/>
          <p:nvPr>
            <p:ph type="body" idx="1"/>
          </p:nvPr>
        </p:nvSpPr>
        <p:spPr>
          <a:xfrm>
            <a:off x="406400" y="928103"/>
            <a:ext cx="12192000" cy="4927748"/>
          </a:xfrm>
          <a:prstGeom prst="rect">
            <a:avLst/>
          </a:prstGeom>
        </p:spPr>
        <p:txBody>
          <a:bodyPr/>
          <a:lstStyle/>
          <a:p>
            <a:pPr defTabSz="397256">
              <a:spcBef>
                <a:spcPts val="1500"/>
              </a:spcBef>
              <a:defRPr sz="3672"/>
            </a:pP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7" name="Image" descr="Image"/>
          <p:cNvPicPr>
            <a:picLocks noChangeAspect="1"/>
          </p:cNvPicPr>
          <p:nvPr/>
        </p:nvPicPr>
        <p:blipFill>
          <a:blip r:embed="rId3">
            <a:extLst/>
          </a:blip>
          <a:stretch>
            <a:fillRect/>
          </a:stretch>
        </p:blipFill>
        <p:spPr>
          <a:xfrm>
            <a:off x="5073650" y="1833778"/>
            <a:ext cx="2857500" cy="2857501"/>
          </a:xfrm>
          <a:prstGeom prst="rect">
            <a:avLst/>
          </a:prstGeom>
          <a:ln w="12700">
            <a:miter lim="400000"/>
          </a:ln>
        </p:spPr>
      </p:pic>
      <p:sp>
        <p:nvSpPr>
          <p:cNvPr id="228"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2"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3"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4" name="“use TweetNaCl.js (a TweetNaCl port to JavaScript) rather than this implementation, which is more likely to perform in constant time and has likely seen more eyes for review/audits.”"/>
          <p:cNvSpPr txBox="1"/>
          <p:nvPr/>
        </p:nvSpPr>
        <p:spPr>
          <a:xfrm>
            <a:off x="289205" y="1428114"/>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7" name="Group"/>
          <p:cNvGrpSpPr/>
          <p:nvPr/>
        </p:nvGrpSpPr>
        <p:grpSpPr>
          <a:xfrm>
            <a:off x="6918225" y="1782325"/>
            <a:ext cx="5515980" cy="3678660"/>
            <a:chOff x="0" y="0"/>
            <a:chExt cx="5515978" cy="3678658"/>
          </a:xfrm>
        </p:grpSpPr>
        <p:sp>
          <p:nvSpPr>
            <p:cNvPr id="235"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6"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8"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39"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6" name="https://github.com/kbranigan/cJSON"/>
          <p:cNvSpPr txBox="1"/>
          <p:nvPr/>
        </p:nvSpPr>
        <p:spPr>
          <a:xfrm>
            <a:off x="3908387" y="4881460"/>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5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6" name="Rectangle 6"/>
          <p:cNvGrpSpPr/>
          <p:nvPr/>
        </p:nvGrpSpPr>
        <p:grpSpPr>
          <a:xfrm>
            <a:off x="8453119" y="5572421"/>
            <a:ext cx="4147088" cy="1654049"/>
            <a:chOff x="0" y="-21448"/>
            <a:chExt cx="4147086" cy="1654048"/>
          </a:xfrm>
        </p:grpSpPr>
        <p:sp>
          <p:nvSpPr>
            <p:cNvPr id="25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6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3" name="Group"/>
          <p:cNvGrpSpPr/>
          <p:nvPr/>
        </p:nvGrpSpPr>
        <p:grpSpPr>
          <a:xfrm>
            <a:off x="7936013" y="1020513"/>
            <a:ext cx="4905451" cy="3353657"/>
            <a:chOff x="0" y="0"/>
            <a:chExt cx="4905450" cy="3353655"/>
          </a:xfrm>
        </p:grpSpPr>
        <p:sp>
          <p:nvSpPr>
            <p:cNvPr id="27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2"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6" name="Group"/>
          <p:cNvGrpSpPr/>
          <p:nvPr/>
        </p:nvGrpSpPr>
        <p:grpSpPr>
          <a:xfrm>
            <a:off x="435343" y="553658"/>
            <a:ext cx="7226498" cy="4847979"/>
            <a:chOff x="0" y="0"/>
            <a:chExt cx="7226496" cy="4847977"/>
          </a:xfrm>
        </p:grpSpPr>
        <p:sp>
          <p:nvSpPr>
            <p:cNvPr id="27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7"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8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8" name="Group"/>
          <p:cNvGrpSpPr/>
          <p:nvPr/>
        </p:nvGrpSpPr>
        <p:grpSpPr>
          <a:xfrm>
            <a:off x="2782585" y="914752"/>
            <a:ext cx="8094368" cy="4748808"/>
            <a:chOff x="0" y="0"/>
            <a:chExt cx="8094367" cy="4748807"/>
          </a:xfrm>
        </p:grpSpPr>
        <p:sp>
          <p:nvSpPr>
            <p:cNvPr id="28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89"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5" name="Group"/>
          <p:cNvGrpSpPr/>
          <p:nvPr/>
        </p:nvGrpSpPr>
        <p:grpSpPr>
          <a:xfrm>
            <a:off x="3296119" y="869675"/>
            <a:ext cx="6412561" cy="4317824"/>
            <a:chOff x="0" y="0"/>
            <a:chExt cx="6412560" cy="4317822"/>
          </a:xfrm>
        </p:grpSpPr>
        <p:sp>
          <p:nvSpPr>
            <p:cNvPr id="29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4"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5"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1" name="Group"/>
          <p:cNvGrpSpPr/>
          <p:nvPr/>
        </p:nvGrpSpPr>
        <p:grpSpPr>
          <a:xfrm>
            <a:off x="9241819" y="1292543"/>
            <a:ext cx="3583925" cy="939105"/>
            <a:chOff x="0" y="0"/>
            <a:chExt cx="3583924" cy="939104"/>
          </a:xfrm>
        </p:grpSpPr>
        <p:sp>
          <p:nvSpPr>
            <p:cNvPr id="309"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0"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2"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13"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4"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0" name="Group"/>
          <p:cNvGrpSpPr/>
          <p:nvPr/>
        </p:nvGrpSpPr>
        <p:grpSpPr>
          <a:xfrm>
            <a:off x="7698797" y="541067"/>
            <a:ext cx="4356609" cy="1452204"/>
            <a:chOff x="0" y="0"/>
            <a:chExt cx="4356608" cy="1452202"/>
          </a:xfrm>
        </p:grpSpPr>
        <p:sp>
          <p:nvSpPr>
            <p:cNvPr id="318"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9" name="A good example of one you might want to skip: one significant contributor and not recently active"/>
            <p:cNvSpPr txBox="1"/>
            <p:nvPr/>
          </p:nvSpPr>
          <p:spPr>
            <a:xfrm>
              <a:off x="70890" y="146727"/>
              <a:ext cx="4214828" cy="1158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of one you might want to skip: one significant contributor and not recently active</a:t>
              </a:r>
            </a:p>
          </p:txBody>
        </p:sp>
      </p:grpSp>
      <p:pic>
        <p:nvPicPr>
          <p:cNvPr id="321"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27"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28"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3"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2"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3"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4"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38"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39"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0"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5"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0"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54"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55"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October 2018 - 1473 new so far"/>
          <p:cNvSpPr txBox="1"/>
          <p:nvPr>
            <p:ph type="ctrTitle"/>
          </p:nvPr>
        </p:nvSpPr>
        <p:spPr>
          <a:xfrm>
            <a:off x="406400" y="6426200"/>
            <a:ext cx="12192000" cy="1927292"/>
          </a:xfrm>
          <a:prstGeom prst="rect">
            <a:avLst/>
          </a:prstGeom>
        </p:spPr>
        <p:txBody>
          <a:bodyPr/>
          <a:lstStyle/>
          <a:p>
            <a:pPr defTabSz="303783">
              <a:defRPr sz="8839">
                <a:solidFill>
                  <a:srgbClr val="A6AAA9"/>
                </a:solidFill>
              </a:defRPr>
            </a:pPr>
            <a:r>
              <a:t>October 2018 - </a:t>
            </a:r>
            <a:r>
              <a:rPr>
                <a:solidFill>
                  <a:srgbClr val="FFFFFF"/>
                </a:solidFill>
              </a:rPr>
              <a:t>1473 new </a:t>
            </a:r>
            <a:r>
              <a:t>so far</a:t>
            </a:r>
          </a:p>
        </p:txBody>
      </p:sp>
      <p:sp>
        <p:nvSpPr>
          <p:cNvPr id="358"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pic>
        <p:nvPicPr>
          <p:cNvPr id="359" name="Image" descr="Image"/>
          <p:cNvPicPr>
            <a:picLocks noChangeAspect="1"/>
          </p:cNvPicPr>
          <p:nvPr/>
        </p:nvPicPr>
        <p:blipFill>
          <a:blip r:embed="rId3">
            <a:extLst/>
          </a:blip>
          <a:stretch>
            <a:fillRect/>
          </a:stretch>
        </p:blipFill>
        <p:spPr>
          <a:xfrm>
            <a:off x="1377806" y="327717"/>
            <a:ext cx="10249188" cy="5528134"/>
          </a:xfrm>
          <a:prstGeom prst="rect">
            <a:avLst/>
          </a:prstGeom>
          <a:ln w="12700">
            <a:miter lim="400000"/>
          </a:ln>
        </p:spPr>
      </p:pic>
      <p:sp>
        <p:nvSpPr>
          <p:cNvPr id="360" name="Oval"/>
          <p:cNvSpPr/>
          <p:nvPr/>
        </p:nvSpPr>
        <p:spPr>
          <a:xfrm>
            <a:off x="939406" y="215353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365"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366"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4: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4"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75"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9"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380"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23"/>
          <p:cNvSpPr txBox="1"/>
          <p:nvPr/>
        </p:nvSpPr>
        <p:spPr>
          <a:xfrm>
            <a:off x="2444491" y="7247157"/>
            <a:ext cx="7118934" cy="155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389"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390"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391"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3"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94"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8"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399"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Intel Clear"/>
                <a:ea typeface="Intel Clear"/>
                <a:cs typeface="Intel Clear"/>
                <a:sym typeface="Intel Clear"/>
              </a:defRPr>
            </a:lvl1pPr>
          </a:lstStyle>
          <a:p>
            <a:pPr/>
            <a:r>
              <a:t>Package managers don’t always imply high quality</a:t>
            </a:r>
          </a:p>
        </p:txBody>
      </p:sp>
      <p:pic>
        <p:nvPicPr>
          <p:cNvPr id="404"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05"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06"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0"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11" name="Shape 316"/>
          <p:cNvSpPr txBox="1"/>
          <p:nvPr>
            <p:ph type="body" idx="1"/>
          </p:nvPr>
        </p:nvSpPr>
        <p:spPr>
          <a:xfrm>
            <a:off x="406400" y="328164"/>
            <a:ext cx="12192000"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20"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21"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22" name="Intel Credits: Terri Oda, Tiberius Heflin, John Anderson"/>
          <p:cNvSpPr txBox="1"/>
          <p:nvPr/>
        </p:nvSpPr>
        <p:spPr>
          <a:xfrm>
            <a:off x="2642412" y="8001748"/>
            <a:ext cx="771997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John Anderson</a:t>
            </a:r>
          </a:p>
        </p:txBody>
      </p:sp>
      <p:sp>
        <p:nvSpPr>
          <p:cNvPr id="423"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24" name="https://github.com/sec-princess/Seagl-20181109"/>
          <p:cNvSpPr txBox="1"/>
          <p:nvPr/>
        </p:nvSpPr>
        <p:spPr>
          <a:xfrm>
            <a:off x="3321908" y="8768312"/>
            <a:ext cx="586968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https://github.com/sec-princess/Seagl-20181109</a:t>
            </a:r>
          </a:p>
        </p:txBody>
      </p:sp>
      <p:grpSp>
        <p:nvGrpSpPr>
          <p:cNvPr id="427" name="Image Gallery"/>
          <p:cNvGrpSpPr/>
          <p:nvPr/>
        </p:nvGrpSpPr>
        <p:grpSpPr>
          <a:xfrm>
            <a:off x="4693073" y="2395453"/>
            <a:ext cx="3618654" cy="4072664"/>
            <a:chOff x="0" y="0"/>
            <a:chExt cx="3618652" cy="4072663"/>
          </a:xfrm>
        </p:grpSpPr>
        <p:pic>
          <p:nvPicPr>
            <p:cNvPr id="425" name="Miki_Demeter-4.jpg" descr="Miki_Demeter-4.jpg"/>
            <p:cNvPicPr>
              <a:picLocks noChangeAspect="1"/>
            </p:cNvPicPr>
            <p:nvPr/>
          </p:nvPicPr>
          <p:blipFill>
            <a:blip r:embed="rId5">
              <a:extLst/>
            </a:blip>
            <a:srcRect l="13082" t="0" r="13082" b="0"/>
            <a:stretch>
              <a:fillRect/>
            </a:stretch>
          </p:blipFill>
          <p:spPr>
            <a:xfrm>
              <a:off x="0" y="0"/>
              <a:ext cx="3618653" cy="3501164"/>
            </a:xfrm>
            <a:prstGeom prst="rect">
              <a:avLst/>
            </a:prstGeom>
            <a:ln w="12700" cap="flat">
              <a:noFill/>
              <a:miter lim="400000"/>
            </a:ln>
            <a:effectLst/>
          </p:spPr>
        </p:pic>
        <p:sp>
          <p:nvSpPr>
            <p:cNvPr id="426" name="Type to enter a caption."/>
            <p:cNvSpPr/>
            <p:nvPr/>
          </p:nvSpPr>
          <p:spPr>
            <a:xfrm>
              <a:off x="0" y="3577363"/>
              <a:ext cx="361865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Type to enter a caption.</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86"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87"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88"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9"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0"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4"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199"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4"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